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9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9139238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67849" y="762000"/>
            <a:ext cx="2924556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569" y="1298448"/>
            <a:ext cx="7313295" cy="3255264"/>
          </a:xfrm>
        </p:spPr>
        <p:txBody>
          <a:bodyPr anchor="b">
            <a:normAutofit/>
          </a:bodyPr>
          <a:lstStyle>
            <a:lvl1pPr algn="l">
              <a:defRPr sz="5898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9729" y="4670246"/>
            <a:ext cx="7313295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199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063" indent="0" algn="ctr">
              <a:buNone/>
              <a:defRPr sz="2199"/>
            </a:lvl2pPr>
            <a:lvl3pPr marL="914126" indent="0" algn="ctr">
              <a:buNone/>
              <a:defRPr sz="21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11/17/2014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425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 smtClean="0"/>
              <a:pPr/>
              <a:t>11/17/2014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02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0901" y="990600"/>
            <a:ext cx="2818666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6905" y="868680"/>
            <a:ext cx="7313295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 smtClean="0"/>
              <a:pPr/>
              <a:t>11/17/2014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27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B9F7-FE8F-4CB7-B90F-B7A115B006F6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8EBC-E876-4F75-A8E2-294E580032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90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6905" y="1298448"/>
            <a:ext cx="7313295" cy="3255264"/>
          </a:xfrm>
        </p:spPr>
        <p:txBody>
          <a:bodyPr anchor="b">
            <a:normAutofit/>
          </a:bodyPr>
          <a:lstStyle>
            <a:lvl1pPr>
              <a:defRPr sz="5898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5188" y="4672584"/>
            <a:ext cx="7313295" cy="914400"/>
          </a:xfrm>
        </p:spPr>
        <p:txBody>
          <a:bodyPr anchor="t">
            <a:normAutofit/>
          </a:bodyPr>
          <a:lstStyle>
            <a:lvl1pPr marL="0" indent="0">
              <a:buNone/>
              <a:defRPr sz="2199" cap="none" spc="0" baseline="0">
                <a:solidFill>
                  <a:schemeClr val="tx2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58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6905" y="868680"/>
            <a:ext cx="3473815" cy="5120640"/>
          </a:xfrm>
        </p:spPr>
        <p:txBody>
          <a:bodyPr/>
          <a:lstStyle>
            <a:lvl1pPr>
              <a:defRPr sz="1999"/>
            </a:lvl1pPr>
            <a:lvl2pPr>
              <a:defRPr sz="1799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6084" y="868680"/>
            <a:ext cx="3473815" cy="5120640"/>
          </a:xfrm>
        </p:spPr>
        <p:txBody>
          <a:bodyPr/>
          <a:lstStyle>
            <a:lvl1pPr>
              <a:defRPr sz="1999"/>
            </a:lvl1pPr>
            <a:lvl2pPr>
              <a:defRPr sz="1799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pPr/>
              <a:t>11/17/2014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99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6905" y="1023586"/>
            <a:ext cx="3473815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99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6905" y="1930936"/>
            <a:ext cx="3473815" cy="4023360"/>
          </a:xfrm>
        </p:spPr>
        <p:txBody>
          <a:bodyPr/>
          <a:lstStyle>
            <a:lvl1pPr>
              <a:defRPr sz="1999"/>
            </a:lvl1pPr>
            <a:lvl2pPr>
              <a:defRPr sz="1799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6427" y="1023587"/>
            <a:ext cx="3473815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99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6427" y="1930936"/>
            <a:ext cx="3473815" cy="4023360"/>
          </a:xfrm>
        </p:spPr>
        <p:txBody>
          <a:bodyPr/>
          <a:lstStyle>
            <a:lvl1pPr>
              <a:defRPr sz="1999"/>
            </a:lvl1pPr>
            <a:lvl2pPr>
              <a:defRPr sz="1799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pPr/>
              <a:t>11/17/2014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19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en-US" smtClean="0"/>
              <a:pPr/>
              <a:t>11/17/2014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245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7DBB-F8DB-48F4-997A-49FAD7ECC765}" type="datetime1">
              <a:rPr lang="en-US" smtClean="0"/>
              <a:pPr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542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65" y="1143000"/>
            <a:ext cx="2833902" cy="2377440"/>
          </a:xfrm>
        </p:spPr>
        <p:txBody>
          <a:bodyPr anchor="b">
            <a:normAutofit/>
          </a:bodyPr>
          <a:lstStyle>
            <a:lvl1pPr>
              <a:defRPr sz="3199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6905" y="868680"/>
            <a:ext cx="7313295" cy="5120640"/>
          </a:xfrm>
        </p:spPr>
        <p:txBody>
          <a:bodyPr/>
          <a:lstStyle>
            <a:lvl1pPr>
              <a:defRPr sz="1999"/>
            </a:lvl1pPr>
            <a:lvl2pPr>
              <a:defRPr sz="1799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5965" y="3494176"/>
            <a:ext cx="2833902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884F-698C-4153-AB67-9A0F214F106F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FEA86-1680-48AE-B31F-3E3431F3A3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37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65" y="1143000"/>
            <a:ext cx="2833902" cy="2377440"/>
          </a:xfrm>
        </p:spPr>
        <p:txBody>
          <a:bodyPr anchor="b">
            <a:normAutofit/>
          </a:bodyPr>
          <a:lstStyle>
            <a:lvl1pPr>
              <a:defRPr sz="3199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69714" y="767419"/>
            <a:ext cx="8113117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5965" y="3493008"/>
            <a:ext cx="2833902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en-US" smtClean="0"/>
              <a:pPr/>
              <a:t>11/17/2014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8190" y="6356351"/>
            <a:ext cx="590997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48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853" y="1123838"/>
            <a:ext cx="2946714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2787" y="758952"/>
            <a:ext cx="3839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8260" y="864108"/>
            <a:ext cx="7313295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396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101A9C7-C274-4F50-89C9-83BDB06EDB81}" type="datetime1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8261" y="6356351"/>
            <a:ext cx="5909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1366" y="6356351"/>
            <a:ext cx="15305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6BBE7942-5B1B-4E74-B3CD-25BF9B0ABE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23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3599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25" indent="-182825" algn="l" defTabSz="914126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594" indent="-182825" algn="l" defTabSz="914126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182825" algn="l" defTabSz="914126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182825" algn="l" defTabSz="914126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182825" algn="l" defTabSz="914126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Iran: Citizens, Society, and the State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 Comparative 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02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Iranians have had little experience with democracy, they have a thriving civil society</a:t>
            </a:r>
          </a:p>
          <a:p>
            <a:pPr lvl="1"/>
            <a:r>
              <a:rPr lang="en-US" dirty="0" smtClean="0"/>
              <a:t>Sharia </a:t>
            </a:r>
            <a:r>
              <a:rPr lang="en-US" dirty="0" smtClean="0"/>
              <a:t>sets </a:t>
            </a:r>
            <a:r>
              <a:rPr lang="en-US" dirty="0" smtClean="0"/>
              <a:t>strict rules for behavior, but individuals still </a:t>
            </a:r>
            <a:r>
              <a:rPr lang="en-US" dirty="0" smtClean="0"/>
              <a:t>have </a:t>
            </a:r>
            <a:r>
              <a:rPr lang="en-US" dirty="0" smtClean="0"/>
              <a:t>a great deal of freedom in their daily lives</a:t>
            </a:r>
          </a:p>
          <a:p>
            <a:pPr lvl="1"/>
            <a:r>
              <a:rPr lang="en-US" dirty="0" smtClean="0"/>
              <a:t>The Constitution of 1906 created an elected legislature called the Majles </a:t>
            </a:r>
            <a:r>
              <a:rPr lang="en-US" dirty="0" smtClean="0"/>
              <a:t>,but </a:t>
            </a:r>
            <a:r>
              <a:rPr lang="en-US" dirty="0" smtClean="0"/>
              <a:t>the government being so weak was unable to solve the country’s problems</a:t>
            </a:r>
          </a:p>
          <a:p>
            <a:pPr lvl="1"/>
            <a:r>
              <a:rPr lang="en-US" dirty="0" smtClean="0"/>
              <a:t>This weakness is </a:t>
            </a:r>
            <a:r>
              <a:rPr lang="en-US" dirty="0" smtClean="0"/>
              <a:t>what helps to </a:t>
            </a:r>
            <a:r>
              <a:rPr lang="en-US" dirty="0" err="1" smtClean="0"/>
              <a:t>establishe</a:t>
            </a:r>
            <a:r>
              <a:rPr lang="en-US" dirty="0" smtClean="0"/>
              <a:t> </a:t>
            </a:r>
            <a:r>
              <a:rPr lang="en-US" dirty="0" smtClean="0"/>
              <a:t>authoritarian rule in Iran throughout much of the 20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04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Cleavages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Religion</a:t>
            </a:r>
          </a:p>
          <a:p>
            <a:pPr lvl="1"/>
            <a:r>
              <a:rPr lang="en-US" dirty="0" smtClean="0"/>
              <a:t>Almost 89% of Iranians are Shia Muslims</a:t>
            </a:r>
          </a:p>
          <a:p>
            <a:pPr lvl="2"/>
            <a:r>
              <a:rPr lang="en-US" dirty="0" smtClean="0"/>
              <a:t>About 10% are Sunni Muslims</a:t>
            </a:r>
          </a:p>
          <a:p>
            <a:pPr lvl="2"/>
            <a:r>
              <a:rPr lang="en-US" dirty="0" smtClean="0"/>
              <a:t>1% of people are a combination of Jews, Christians, Zoroastrian, and </a:t>
            </a:r>
            <a:r>
              <a:rPr lang="en-US" dirty="0" err="1" smtClean="0"/>
              <a:t>Baha’I</a:t>
            </a:r>
            <a:endParaRPr lang="en-US" dirty="0" smtClean="0"/>
          </a:p>
          <a:p>
            <a:pPr lvl="1"/>
            <a:r>
              <a:rPr lang="en-US" dirty="0" smtClean="0"/>
              <a:t>Many of these minority religious groups have left Iran since the founding of the Republic in 1970 </a:t>
            </a:r>
            <a:r>
              <a:rPr lang="en-US" dirty="0" smtClean="0"/>
              <a:t>as a result of religious </a:t>
            </a:r>
            <a:r>
              <a:rPr lang="en-US" dirty="0" smtClean="0"/>
              <a:t>persecution</a:t>
            </a:r>
          </a:p>
          <a:p>
            <a:pPr lvl="2"/>
            <a:r>
              <a:rPr lang="en-US" dirty="0" smtClean="0"/>
              <a:t>Leaders of the Baha’i have been executed, imprisoned, tortured, schools have been closed, and their property taken away</a:t>
            </a:r>
          </a:p>
          <a:p>
            <a:pPr lvl="2"/>
            <a:r>
              <a:rPr lang="en-US" dirty="0" smtClean="0"/>
              <a:t>Other minorities have left due to uncertain rights</a:t>
            </a:r>
          </a:p>
          <a:p>
            <a:pPr lvl="3"/>
            <a:r>
              <a:rPr lang="en-US" dirty="0" smtClean="0"/>
              <a:t>This is all despite the fact that the Constitution guarantees the rights of religious minorities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Ethnicity</a:t>
            </a:r>
          </a:p>
          <a:p>
            <a:pPr lvl="1"/>
            <a:r>
              <a:rPr lang="en-US" dirty="0" smtClean="0"/>
              <a:t>Ethnicity is closely tied to religion</a:t>
            </a:r>
          </a:p>
          <a:p>
            <a:pPr lvl="2"/>
            <a:r>
              <a:rPr lang="en-US" dirty="0" smtClean="0"/>
              <a:t>51% </a:t>
            </a:r>
            <a:r>
              <a:rPr lang="en-US" dirty="0" smtClean="0"/>
              <a:t>of citizens </a:t>
            </a:r>
            <a:r>
              <a:rPr lang="en-US" dirty="0" smtClean="0"/>
              <a:t>are </a:t>
            </a:r>
            <a:r>
              <a:rPr lang="en-US" dirty="0" smtClean="0"/>
              <a:t>considered Persian, 24% Azeri, 9% are </a:t>
            </a:r>
            <a:r>
              <a:rPr lang="en-US" dirty="0" err="1" smtClean="0"/>
              <a:t>Gilaki</a:t>
            </a:r>
            <a:r>
              <a:rPr lang="en-US" dirty="0" smtClean="0"/>
              <a:t> and </a:t>
            </a:r>
            <a:r>
              <a:rPr lang="en-US" dirty="0" err="1" smtClean="0"/>
              <a:t>Mazandarani</a:t>
            </a:r>
            <a:r>
              <a:rPr lang="en-US" dirty="0" smtClean="0"/>
              <a:t>, 7% are Kurds, 3% are </a:t>
            </a:r>
            <a:r>
              <a:rPr lang="en-US" dirty="0" smtClean="0"/>
              <a:t>Arabic</a:t>
            </a:r>
          </a:p>
          <a:p>
            <a:pPr lvl="3"/>
            <a:r>
              <a:rPr lang="en-US" dirty="0" smtClean="0"/>
              <a:t>The </a:t>
            </a:r>
            <a:r>
              <a:rPr lang="en-US" dirty="0" smtClean="0"/>
              <a:t>remaining percentages are a mixture of groups</a:t>
            </a:r>
          </a:p>
          <a:p>
            <a:pPr lvl="2"/>
            <a:r>
              <a:rPr lang="en-US" dirty="0" smtClean="0"/>
              <a:t>There is fear that the concentration of Azeri will lead to that group of people taking territory from Iran to start an independent </a:t>
            </a:r>
            <a:r>
              <a:rPr lang="en-US" dirty="0" smtClean="0"/>
              <a:t>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61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Cleavages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Social Class</a:t>
            </a:r>
          </a:p>
          <a:p>
            <a:pPr lvl="1"/>
            <a:r>
              <a:rPr lang="en-US" dirty="0" smtClean="0"/>
              <a:t>The peasantry and lower middle class are sources of support for the regime</a:t>
            </a:r>
          </a:p>
          <a:p>
            <a:pPr lvl="2"/>
            <a:r>
              <a:rPr lang="en-US" dirty="0" smtClean="0"/>
              <a:t>These groups </a:t>
            </a:r>
            <a:r>
              <a:rPr lang="en-US" dirty="0" smtClean="0"/>
              <a:t>support the regime largely because of the social programs </a:t>
            </a:r>
            <a:r>
              <a:rPr lang="en-US" dirty="0" smtClean="0"/>
              <a:t>that provide them with the resources needed to survive</a:t>
            </a:r>
            <a:endParaRPr lang="en-US" dirty="0" smtClean="0"/>
          </a:p>
          <a:p>
            <a:pPr lvl="2"/>
            <a:r>
              <a:rPr lang="en-US" dirty="0" smtClean="0"/>
              <a:t>The upper-middle and upper classes are largely secular and are highly critical of the clerics</a:t>
            </a:r>
          </a:p>
          <a:p>
            <a:pPr lvl="2"/>
            <a:r>
              <a:rPr lang="en-US" dirty="0" smtClean="0"/>
              <a:t>Many middle-class people have not fared well economically and blame the republic for their ills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Reformers v conservatives</a:t>
            </a:r>
          </a:p>
          <a:p>
            <a:pPr lvl="1"/>
            <a:r>
              <a:rPr lang="en-US" dirty="0" smtClean="0"/>
              <a:t>A fundamental cleavage in Iranian political culture stems from the debate between theocracy and democracy</a:t>
            </a:r>
          </a:p>
          <a:p>
            <a:pPr lvl="2"/>
            <a:r>
              <a:rPr lang="en-US" dirty="0" smtClean="0"/>
              <a:t>The conservatives support a government based on the teachings of the clerics and sharia law</a:t>
            </a:r>
          </a:p>
          <a:p>
            <a:pPr lvl="2"/>
            <a:r>
              <a:rPr lang="en-US" dirty="0" smtClean="0"/>
              <a:t>Reformers would like to see more secularization and democracy</a:t>
            </a:r>
          </a:p>
          <a:p>
            <a:pPr lvl="3"/>
            <a:r>
              <a:rPr lang="en-US" dirty="0" smtClean="0"/>
              <a:t>Even with this, reformers do not want to </a:t>
            </a:r>
            <a:r>
              <a:rPr lang="en-US" dirty="0" smtClean="0"/>
              <a:t>completely remove the basic </a:t>
            </a:r>
            <a:r>
              <a:rPr lang="en-US" dirty="0" smtClean="0"/>
              <a:t>principles of an Islamic state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896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Cleavages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Pragmatic conservatives v radical clerics</a:t>
            </a:r>
          </a:p>
          <a:p>
            <a:pPr lvl="1"/>
            <a:r>
              <a:rPr lang="en-US" dirty="0" smtClean="0"/>
              <a:t>Pragmatic conservatives are clergy that favor liberal economic policies that encourage foreign trade, free markets, and direct foreign investment</a:t>
            </a:r>
          </a:p>
          <a:p>
            <a:pPr lvl="1"/>
            <a:r>
              <a:rPr lang="en-US" dirty="0" smtClean="0"/>
              <a:t>Conservatives argue that private property and economic inequality are protected under Islamic law</a:t>
            </a:r>
          </a:p>
          <a:p>
            <a:pPr lvl="2"/>
            <a:r>
              <a:rPr lang="en-US" dirty="0" smtClean="0"/>
              <a:t>They are generally willing to turn over economic management to liberal technocrats</a:t>
            </a:r>
          </a:p>
          <a:p>
            <a:pPr lvl="1"/>
            <a:r>
              <a:rPr lang="en-US" dirty="0" smtClean="0"/>
              <a:t>Radicals call for measures to enhance social justice, especially in terms of welfare</a:t>
            </a:r>
          </a:p>
          <a:p>
            <a:pPr lvl="2"/>
            <a:r>
              <a:rPr lang="en-US" dirty="0" smtClean="0"/>
              <a:t>Radicals generally endorse state-sponsored wealth redistribution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59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 the rule of the Pahlavi shahs, the government intruded in the private lives of citizens</a:t>
            </a:r>
          </a:p>
          <a:p>
            <a:pPr lvl="1"/>
            <a:r>
              <a:rPr lang="en-US" dirty="0" smtClean="0"/>
              <a:t>Civil </a:t>
            </a:r>
            <a:r>
              <a:rPr lang="en-US" dirty="0" smtClean="0"/>
              <a:t>society </a:t>
            </a:r>
            <a:r>
              <a:rPr lang="en-US" dirty="0" smtClean="0"/>
              <a:t>was greatly controlled until </a:t>
            </a:r>
            <a:r>
              <a:rPr lang="en-US" dirty="0" smtClean="0">
                <a:solidFill>
                  <a:srgbClr val="FF0000"/>
                </a:solidFill>
              </a:rPr>
              <a:t>Muhammad Khatami </a:t>
            </a:r>
            <a:r>
              <a:rPr lang="en-US" dirty="0" smtClean="0"/>
              <a:t>(1997-2005) took office</a:t>
            </a:r>
          </a:p>
          <a:p>
            <a:pPr lvl="1"/>
            <a:r>
              <a:rPr lang="en-US" dirty="0" smtClean="0"/>
              <a:t>The Tehran spring was a </a:t>
            </a:r>
            <a:r>
              <a:rPr lang="en-US" dirty="0" smtClean="0"/>
              <a:t>cautious movement toward </a:t>
            </a:r>
            <a:r>
              <a:rPr lang="en-US" dirty="0" smtClean="0"/>
              <a:t>political </a:t>
            </a:r>
            <a:r>
              <a:rPr lang="en-US" dirty="0" smtClean="0"/>
              <a:t>liberalization that centered on </a:t>
            </a:r>
            <a:r>
              <a:rPr lang="en-US" dirty="0" smtClean="0"/>
              <a:t>a </a:t>
            </a:r>
            <a:r>
              <a:rPr lang="en-US" dirty="0" smtClean="0"/>
              <a:t>increased </a:t>
            </a:r>
            <a:r>
              <a:rPr lang="en-US" dirty="0" smtClean="0"/>
              <a:t>freedom of speech and press, a more open </a:t>
            </a:r>
            <a:r>
              <a:rPr lang="en-US" dirty="0" smtClean="0"/>
              <a:t>economy, </a:t>
            </a:r>
            <a:r>
              <a:rPr lang="en-US" dirty="0" smtClean="0"/>
              <a:t>and a friendlier stance towards the outside world</a:t>
            </a:r>
          </a:p>
          <a:p>
            <a:pPr lvl="2"/>
            <a:r>
              <a:rPr lang="en-US" dirty="0" smtClean="0"/>
              <a:t>Due to </a:t>
            </a:r>
            <a:r>
              <a:rPr lang="en-US" dirty="0" smtClean="0"/>
              <a:t>limited power of the President, these were limited reforms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05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</a:t>
            </a:r>
            <a:r>
              <a:rPr lang="en-US" dirty="0" smtClean="0">
                <a:solidFill>
                  <a:srgbClr val="FF0000"/>
                </a:solidFill>
              </a:rPr>
              <a:t>Mahmoud Ahmadinejad </a:t>
            </a:r>
            <a:r>
              <a:rPr lang="en-US" dirty="0" smtClean="0"/>
              <a:t>became president</a:t>
            </a:r>
            <a:r>
              <a:rPr lang="en-US" dirty="0" smtClean="0"/>
              <a:t>, the government </a:t>
            </a:r>
            <a:r>
              <a:rPr lang="en-US" dirty="0" smtClean="0"/>
              <a:t>closed </a:t>
            </a:r>
            <a:r>
              <a:rPr lang="en-US" dirty="0" smtClean="0"/>
              <a:t>down newspapers, banned and censored books and websites, and no longer </a:t>
            </a:r>
            <a:r>
              <a:rPr lang="en-US" dirty="0" smtClean="0"/>
              <a:t>tolerated </a:t>
            </a:r>
            <a:r>
              <a:rPr lang="en-US" dirty="0" smtClean="0"/>
              <a:t>the peaceful demonstrations and protests of the Khatami era</a:t>
            </a:r>
          </a:p>
          <a:p>
            <a:pPr lvl="1"/>
            <a:r>
              <a:rPr lang="en-US" dirty="0" smtClean="0"/>
              <a:t>Political activists </a:t>
            </a:r>
            <a:r>
              <a:rPr lang="en-US" dirty="0" smtClean="0"/>
              <a:t>were </a:t>
            </a:r>
            <a:r>
              <a:rPr lang="en-US" dirty="0" smtClean="0"/>
              <a:t>either silenced or arrested</a:t>
            </a:r>
          </a:p>
          <a:p>
            <a:r>
              <a:rPr lang="en-US" dirty="0" smtClean="0"/>
              <a:t>The young, which now equal the elderly, </a:t>
            </a:r>
            <a:r>
              <a:rPr lang="en-US" dirty="0" smtClean="0"/>
              <a:t>are </a:t>
            </a:r>
            <a:r>
              <a:rPr lang="en-US" dirty="0" smtClean="0"/>
              <a:t>drawn to western pop culture and political ideas</a:t>
            </a:r>
          </a:p>
          <a:p>
            <a:pPr lvl="1"/>
            <a:r>
              <a:rPr lang="en-US" dirty="0" smtClean="0"/>
              <a:t>This has resulted in some women being arrested for showing to much hair or for wearing makeup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978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Despite civil rights and liberties being a part of the 1979 Constitution, Iran is not very protective of those rights</a:t>
            </a:r>
          </a:p>
          <a:p>
            <a:pPr lvl="1"/>
            <a:r>
              <a:rPr lang="en-US" dirty="0" smtClean="0"/>
              <a:t>Due process is often </a:t>
            </a:r>
            <a:r>
              <a:rPr lang="en-US" dirty="0" smtClean="0"/>
              <a:t>ignored</a:t>
            </a:r>
          </a:p>
          <a:p>
            <a:pPr lvl="1"/>
            <a:r>
              <a:rPr lang="en-US" dirty="0" smtClean="0"/>
              <a:t>Demonstrations </a:t>
            </a:r>
            <a:r>
              <a:rPr lang="en-US" dirty="0" smtClean="0"/>
              <a:t>and public meetings have been banned</a:t>
            </a:r>
          </a:p>
          <a:p>
            <a:pPr lvl="1"/>
            <a:r>
              <a:rPr lang="en-US" dirty="0" smtClean="0"/>
              <a:t>In the early 2000’s protests dotted the country </a:t>
            </a:r>
            <a:r>
              <a:rPr lang="en-US" dirty="0" smtClean="0"/>
              <a:t>after </a:t>
            </a:r>
            <a:r>
              <a:rPr lang="en-US" dirty="0" smtClean="0"/>
              <a:t>the </a:t>
            </a:r>
            <a:r>
              <a:rPr lang="en-US" dirty="0" smtClean="0"/>
              <a:t>universities were privatized, newspapers were closed, prominent dissidents were arrested </a:t>
            </a:r>
            <a:endParaRPr lang="en-US" dirty="0" smtClean="0"/>
          </a:p>
          <a:p>
            <a:r>
              <a:rPr lang="en-US" dirty="0" smtClean="0"/>
              <a:t>While Ahmadinejad’s regime </a:t>
            </a:r>
            <a:r>
              <a:rPr lang="en-US" dirty="0" smtClean="0"/>
              <a:t>cracked </a:t>
            </a:r>
            <a:r>
              <a:rPr lang="en-US" dirty="0" smtClean="0"/>
              <a:t>down on </a:t>
            </a:r>
            <a:r>
              <a:rPr lang="en-US" dirty="0" smtClean="0"/>
              <a:t>demonstrations, </a:t>
            </a:r>
            <a:r>
              <a:rPr lang="en-US" dirty="0" smtClean="0"/>
              <a:t>his re-election was met with large demonstrations</a:t>
            </a:r>
          </a:p>
          <a:p>
            <a:pPr lvl="1"/>
            <a:r>
              <a:rPr lang="en-US" dirty="0" smtClean="0"/>
              <a:t>The opposition to Ahmadinejad believed he had lost and the military had to be deployed to end the demonstrations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595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 and the Political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Women traditionally stay at home and have very little education or opportunity to work outside the home</a:t>
            </a:r>
          </a:p>
          <a:p>
            <a:pPr lvl="1"/>
            <a:r>
              <a:rPr lang="en-US" dirty="0" smtClean="0"/>
              <a:t>This has changed some in the 20</a:t>
            </a:r>
            <a:r>
              <a:rPr lang="en-US" baseline="30000" dirty="0" smtClean="0"/>
              <a:t>th</a:t>
            </a:r>
            <a:r>
              <a:rPr lang="en-US" dirty="0" smtClean="0"/>
              <a:t> century with access to better education and some jobs</a:t>
            </a:r>
          </a:p>
          <a:p>
            <a:pPr lvl="2"/>
            <a:r>
              <a:rPr lang="en-US" dirty="0" smtClean="0"/>
              <a:t>Today more than half of college students are women</a:t>
            </a:r>
          </a:p>
          <a:p>
            <a:pPr lvl="1"/>
            <a:r>
              <a:rPr lang="en-US" dirty="0" smtClean="0"/>
              <a:t>The Islamic Republic calls the policy </a:t>
            </a:r>
            <a:r>
              <a:rPr lang="en-US" dirty="0" smtClean="0">
                <a:solidFill>
                  <a:srgbClr val="FF0000"/>
                </a:solidFill>
              </a:rPr>
              <a:t>“equality-with-difference”</a:t>
            </a:r>
          </a:p>
          <a:p>
            <a:pPr lvl="2"/>
            <a:r>
              <a:rPr lang="en-US" dirty="0" smtClean="0"/>
              <a:t>Divorce laws favor males</a:t>
            </a:r>
          </a:p>
          <a:p>
            <a:r>
              <a:rPr lang="en-US" dirty="0" smtClean="0"/>
              <a:t>Women must wear scarves and long coats in public, and cannot leave the country without the consent of male </a:t>
            </a:r>
            <a:r>
              <a:rPr lang="en-US" dirty="0" smtClean="0"/>
              <a:t>relatives</a:t>
            </a:r>
          </a:p>
          <a:p>
            <a:pPr lvl="1"/>
            <a:r>
              <a:rPr lang="en-US" dirty="0" smtClean="0"/>
              <a:t>Women must wear scarves and long coats in public and they cannot leave the country without consent of </a:t>
            </a:r>
            <a:r>
              <a:rPr lang="en-US" smtClean="0"/>
              <a:t>male relatives</a:t>
            </a:r>
            <a:endParaRPr lang="en-US" dirty="0" smtClean="0"/>
          </a:p>
          <a:p>
            <a:pPr lvl="1"/>
            <a:r>
              <a:rPr lang="en-US" dirty="0" smtClean="0"/>
              <a:t>Stoning's for adultery have also happened in the past</a:t>
            </a:r>
          </a:p>
        </p:txBody>
      </p:sp>
    </p:spTree>
    <p:extLst>
      <p:ext uri="{BB962C8B-B14F-4D97-AF65-F5344CB8AC3E}">
        <p14:creationId xmlns:p14="http://schemas.microsoft.com/office/powerpoint/2010/main" val="383714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rame">
  <a:themeElements>
    <a:clrScheme name="Fram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0</TotalTime>
  <Words>810</Words>
  <Application>Microsoft Office PowerPoint</Application>
  <PresentationFormat>Custom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Corbel</vt:lpstr>
      <vt:lpstr>Wingdings 2</vt:lpstr>
      <vt:lpstr>Frame</vt:lpstr>
      <vt:lpstr>Iran: Citizens, Society, and the State</vt:lpstr>
      <vt:lpstr>Society</vt:lpstr>
      <vt:lpstr>Cleavages</vt:lpstr>
      <vt:lpstr>Cleavages</vt:lpstr>
      <vt:lpstr>Cleavages</vt:lpstr>
      <vt:lpstr>Civil Society</vt:lpstr>
      <vt:lpstr>Civil Society</vt:lpstr>
      <vt:lpstr>Political Participation</vt:lpstr>
      <vt:lpstr>Women and the Political System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2013-04-09T11:53:10Z</dcterms:created>
  <dcterms:modified xsi:type="dcterms:W3CDTF">2014-11-17T16:30:35Z</dcterms:modified>
</cp:coreProperties>
</file>